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95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8db4c3d65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8db4c3d65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8db4c3d65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8db4c3d65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82cc10156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82cc10156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82cc10156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82cc10156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82cc10156b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82cc10156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int-enviroguard.com/blog/toxic-cables-put-telecom-linemen-cleanup-crews-at-risk-of-lead-poisoning/#:~:text=Safety%20Protocols%3A%20Outdated%20lead%20cables,movement%20equipment%20to%20be%20shuttere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www.medicalnewstoday.com/articles/working-from-home-health-tips" TargetMode="External"/><Relationship Id="rId13" Type="http://schemas.openxmlformats.org/officeDocument/2006/relationships/image" Target="../media/image5.png"/><Relationship Id="rId3" Type="http://schemas.openxmlformats.org/officeDocument/2006/relationships/hyperlink" Target="https://www.internationalsos.com/magazine/maintaining-your-mental-wellbeing-while-working-from-home" TargetMode="External"/><Relationship Id="rId7" Type="http://schemas.openxmlformats.org/officeDocument/2006/relationships/hyperlink" Target="https://www.mentalhealthfirstaid.org/2021/02/a-practical-guide-to-self-care-when-working-from-home/" TargetMode="External"/><Relationship Id="rId12" Type="http://schemas.openxmlformats.org/officeDocument/2006/relationships/hyperlink" Target="https://www.facebook.com/cwalocal220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activeminds.org/blog/tips-to-stay-mentally-well-while-working-from-home/" TargetMode="External"/><Relationship Id="rId11" Type="http://schemas.openxmlformats.org/officeDocument/2006/relationships/hyperlink" Target="https://www.pennmedicine.org/updates/blogs/heart-and-vascular-blog/2020/march/working-from-home" TargetMode="External"/><Relationship Id="rId5" Type="http://schemas.openxmlformats.org/officeDocument/2006/relationships/hyperlink" Target="http://www.nhs.uk" TargetMode="External"/><Relationship Id="rId10" Type="http://schemas.openxmlformats.org/officeDocument/2006/relationships/hyperlink" Target="https://www.forbes.com/sites/stephanieburns/2020/12/24/best-tips-for-staying-healthy-while-working-from-home/?sh=401fa43f3748" TargetMode="External"/><Relationship Id="rId4" Type="http://schemas.openxmlformats.org/officeDocument/2006/relationships/hyperlink" Target="https://www.nhs.uk/every-mind-matters/mental-wellbeing-tips/simple-tips-to-tackle-working-from-home/" TargetMode="External"/><Relationship Id="rId9" Type="http://schemas.openxmlformats.org/officeDocument/2006/relationships/hyperlink" Target="https://www.teambonding.com/10-best-tips-for-staying-healthy-while-working-from-home/" TargetMode="Externa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42675" y="150175"/>
            <a:ext cx="8965500" cy="18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pic>
        <p:nvPicPr>
          <p:cNvPr id="55" name="Google Shape;55;p13"/>
          <p:cNvPicPr preferRelativeResize="0"/>
          <p:nvPr/>
        </p:nvPicPr>
        <p:blipFill>
          <a:blip r:embed="rId3">
            <a:alphaModFix/>
          </a:blip>
          <a:stretch>
            <a:fillRect/>
          </a:stretch>
        </p:blipFill>
        <p:spPr>
          <a:xfrm>
            <a:off x="0" y="0"/>
            <a:ext cx="5099991" cy="5067300"/>
          </a:xfrm>
          <a:prstGeom prst="rect">
            <a:avLst/>
          </a:prstGeom>
          <a:noFill/>
          <a:ln>
            <a:noFill/>
          </a:ln>
        </p:spPr>
      </p:pic>
      <p:sp>
        <p:nvSpPr>
          <p:cNvPr id="56" name="Google Shape;56;p13"/>
          <p:cNvSpPr txBox="1"/>
          <p:nvPr/>
        </p:nvSpPr>
        <p:spPr>
          <a:xfrm>
            <a:off x="5406300" y="638250"/>
            <a:ext cx="3626700" cy="395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1"/>
                </a:solidFill>
              </a:rPr>
              <a:t>Heat affects everyone. Here are some helpful tips to stay hydrated and cool! However that is not always possible so be sure to know the signs and differences for heat exhaustion and heat stroke! </a:t>
            </a:r>
            <a:endParaRPr sz="13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 sz="1350">
                <a:solidFill>
                  <a:srgbClr val="3E4451"/>
                </a:solidFill>
                <a:highlight>
                  <a:srgbClr val="FFFFFF"/>
                </a:highlight>
              </a:rPr>
              <a:t>Heat stroke can set in quickly over the course of 10-15 minutes, or slowly, developing over several hours or days. It’s important to monitor someone for signs of heat exhaustion or heat stroke for a few days after extreme heat exposure.</a:t>
            </a:r>
            <a:endParaRPr sz="1350">
              <a:solidFill>
                <a:srgbClr val="3E4451"/>
              </a:solidFill>
              <a:highlight>
                <a:srgbClr val="FFFFFF"/>
              </a:highlight>
            </a:endParaRPr>
          </a:p>
          <a:p>
            <a:pPr marL="0" lvl="0" indent="0" algn="l" rtl="0">
              <a:lnSpc>
                <a:spcPct val="115000"/>
              </a:lnSpc>
              <a:spcBef>
                <a:spcPts val="1400"/>
              </a:spcBef>
              <a:spcAft>
                <a:spcPts val="0"/>
              </a:spcAft>
              <a:buNone/>
            </a:pPr>
            <a:r>
              <a:rPr lang="en" sz="1350">
                <a:solidFill>
                  <a:srgbClr val="3E4451"/>
                </a:solidFill>
                <a:highlight>
                  <a:srgbClr val="FFFFFF"/>
                </a:highlight>
              </a:rPr>
              <a:t>It’s also possible to experience the sudden onset of heat stroke without any preceding heat exhaustion.</a:t>
            </a:r>
            <a:endParaRPr sz="1350">
              <a:solidFill>
                <a:srgbClr val="3E4451"/>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endParaRPr sz="11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4317525" cy="5143500"/>
          </a:xfrm>
          <a:prstGeom prst="rect">
            <a:avLst/>
          </a:prstGeom>
          <a:noFill/>
          <a:ln>
            <a:noFill/>
          </a:ln>
        </p:spPr>
      </p:pic>
      <p:sp>
        <p:nvSpPr>
          <p:cNvPr id="62" name="Google Shape;62;p14"/>
          <p:cNvSpPr txBox="1"/>
          <p:nvPr/>
        </p:nvSpPr>
        <p:spPr>
          <a:xfrm>
            <a:off x="4475225" y="60050"/>
            <a:ext cx="4668900" cy="5387400"/>
          </a:xfrm>
          <a:prstGeom prst="rect">
            <a:avLst/>
          </a:prstGeom>
          <a:noFill/>
          <a:ln>
            <a:noFill/>
          </a:ln>
        </p:spPr>
        <p:txBody>
          <a:bodyPr spcFirstLastPara="1" wrap="square" lIns="0" tIns="0" rIns="0" bIns="0" anchor="t" anchorCtr="0">
            <a:spAutoFit/>
          </a:bodyPr>
          <a:lstStyle/>
          <a:p>
            <a:pPr marL="0" marR="0" lvl="0" indent="9143" algn="l" rtl="0">
              <a:lnSpc>
                <a:spcPct val="130000"/>
              </a:lnSpc>
              <a:spcBef>
                <a:spcPts val="0"/>
              </a:spcBef>
              <a:spcAft>
                <a:spcPts val="0"/>
              </a:spcAft>
              <a:buClr>
                <a:schemeClr val="dk1"/>
              </a:buClr>
              <a:buSzPts val="1100"/>
              <a:buFont typeface="Arial"/>
              <a:buNone/>
            </a:pPr>
            <a:r>
              <a:rPr lang="en" sz="1300">
                <a:solidFill>
                  <a:srgbClr val="222222"/>
                </a:solidFill>
              </a:rPr>
              <a:t>After You Come Indoors</a:t>
            </a:r>
            <a:endParaRPr sz="1300">
              <a:solidFill>
                <a:srgbClr val="222222"/>
              </a:solidFill>
            </a:endParaRPr>
          </a:p>
          <a:p>
            <a:pPr marL="0" marR="0" lvl="0" indent="9143" algn="l" rtl="0">
              <a:lnSpc>
                <a:spcPct val="115000"/>
              </a:lnSpc>
              <a:spcBef>
                <a:spcPts val="0"/>
              </a:spcBef>
              <a:spcAft>
                <a:spcPts val="0"/>
              </a:spcAft>
              <a:buClr>
                <a:schemeClr val="dk1"/>
              </a:buClr>
              <a:buSzPts val="1100"/>
              <a:buFont typeface="Arial"/>
              <a:buNone/>
            </a:pPr>
            <a:r>
              <a:rPr lang="en" sz="1000">
                <a:solidFill>
                  <a:schemeClr val="dk1"/>
                </a:solidFill>
              </a:rPr>
              <a:t>Check your clothing for ticks. Ticks may be carried into the house on clothing. Any ticks that are found should be removed. Tumble dry clothes in a dryer on high heat for 10 minutes to kill ticks on dry clothing after you come indoors. If the clothes are damp, additional time may be needed. If the clothes require washing first, hot water is recommended. Cold and medium temperature water will not kill ticks.</a:t>
            </a:r>
            <a:endParaRPr sz="1000">
              <a:solidFill>
                <a:schemeClr val="dk1"/>
              </a:solidFill>
            </a:endParaRPr>
          </a:p>
          <a:p>
            <a:pPr marL="0" marR="0" lvl="0" indent="9143" algn="l" rtl="0">
              <a:lnSpc>
                <a:spcPct val="115000"/>
              </a:lnSpc>
              <a:spcBef>
                <a:spcPts val="1200"/>
              </a:spcBef>
              <a:spcAft>
                <a:spcPts val="0"/>
              </a:spcAft>
              <a:buClr>
                <a:schemeClr val="dk1"/>
              </a:buClr>
              <a:buSzPts val="1100"/>
              <a:buFont typeface="Arial"/>
              <a:buNone/>
            </a:pPr>
            <a:r>
              <a:rPr lang="en" sz="1000">
                <a:solidFill>
                  <a:schemeClr val="dk1"/>
                </a:solidFill>
              </a:rPr>
              <a:t>Examine gear and pets. Ticks can ride into the home on clothing and pets, then attach to a person later, so carefully examine pets, coats, and daypacks.</a:t>
            </a:r>
            <a:endParaRPr sz="1000">
              <a:solidFill>
                <a:schemeClr val="dk1"/>
              </a:solidFill>
            </a:endParaRPr>
          </a:p>
          <a:p>
            <a:pPr marL="0" marR="0" lvl="0" indent="9143" algn="l" rtl="0">
              <a:lnSpc>
                <a:spcPct val="115000"/>
              </a:lnSpc>
              <a:spcBef>
                <a:spcPts val="1200"/>
              </a:spcBef>
              <a:spcAft>
                <a:spcPts val="0"/>
              </a:spcAft>
              <a:buClr>
                <a:schemeClr val="dk1"/>
              </a:buClr>
              <a:buSzPts val="1100"/>
              <a:buFont typeface="Arial"/>
              <a:buNone/>
            </a:pPr>
            <a:r>
              <a:rPr lang="en" sz="1000">
                <a:solidFill>
                  <a:schemeClr val="dk1"/>
                </a:solidFill>
              </a:rPr>
              <a:t>Shower soon after being outdoors. Showering within two hours of coming indoors has been shown to reduce your risk of getting Lyme disease and may be effective in reducing the risk of other tickborne diseases. Showering may help wash off unattached ticks and it is a good opportunity to do a tick check.</a:t>
            </a:r>
            <a:endParaRPr sz="1000">
              <a:solidFill>
                <a:schemeClr val="dk1"/>
              </a:solidFill>
            </a:endParaRPr>
          </a:p>
          <a:p>
            <a:pPr marL="0" marR="0" lvl="0" indent="9143" algn="l" rtl="0">
              <a:lnSpc>
                <a:spcPct val="115000"/>
              </a:lnSpc>
              <a:spcBef>
                <a:spcPts val="1200"/>
              </a:spcBef>
              <a:spcAft>
                <a:spcPts val="0"/>
              </a:spcAft>
              <a:buClr>
                <a:schemeClr val="dk1"/>
              </a:buClr>
              <a:buSzPts val="1100"/>
              <a:buFont typeface="Arial"/>
              <a:buNone/>
            </a:pPr>
            <a:r>
              <a:rPr lang="en" sz="1000">
                <a:solidFill>
                  <a:schemeClr val="dk1"/>
                </a:solidFill>
              </a:rPr>
              <a:t>Check your body for ticks after being outdoors. Conduct a full body check upon return from potentially tick-infested areas, including your own backyard. Use a hand-held or full-length mirror to view all parts of your body. Check these parts of your body and your child’s body for ticks:</a:t>
            </a:r>
            <a:endParaRPr sz="1000">
              <a:solidFill>
                <a:schemeClr val="dk1"/>
              </a:solidFill>
            </a:endParaRPr>
          </a:p>
          <a:p>
            <a:pPr marL="0" marR="0" lvl="0" indent="-67056" algn="ctr" rtl="0">
              <a:lnSpc>
                <a:spcPct val="115000"/>
              </a:lnSpc>
              <a:spcBef>
                <a:spcPts val="1200"/>
              </a:spcBef>
              <a:spcAft>
                <a:spcPts val="0"/>
              </a:spcAft>
              <a:buClr>
                <a:schemeClr val="dk1"/>
              </a:buClr>
              <a:buSzPts val="1200"/>
              <a:buChar char="●"/>
            </a:pPr>
            <a:r>
              <a:rPr lang="en" sz="1200">
                <a:solidFill>
                  <a:schemeClr val="dk1"/>
                </a:solidFill>
              </a:rPr>
              <a:t>Under the arms</a:t>
            </a:r>
            <a:endParaRPr sz="1200">
              <a:solidFill>
                <a:schemeClr val="dk1"/>
              </a:solidFill>
            </a:endParaRPr>
          </a:p>
          <a:p>
            <a:pPr marL="0" marR="0" lvl="0" indent="-67056" algn="ctr" rtl="0">
              <a:lnSpc>
                <a:spcPct val="115000"/>
              </a:lnSpc>
              <a:spcBef>
                <a:spcPts val="0"/>
              </a:spcBef>
              <a:spcAft>
                <a:spcPts val="0"/>
              </a:spcAft>
              <a:buClr>
                <a:schemeClr val="dk1"/>
              </a:buClr>
              <a:buSzPts val="1200"/>
              <a:buChar char="●"/>
            </a:pPr>
            <a:r>
              <a:rPr lang="en" sz="1200">
                <a:solidFill>
                  <a:schemeClr val="dk1"/>
                </a:solidFill>
              </a:rPr>
              <a:t>In and around the ears</a:t>
            </a:r>
            <a:endParaRPr sz="1200">
              <a:solidFill>
                <a:schemeClr val="dk1"/>
              </a:solidFill>
            </a:endParaRPr>
          </a:p>
          <a:p>
            <a:pPr marL="0" marR="0" lvl="0" indent="-67056" algn="ctr" rtl="0">
              <a:lnSpc>
                <a:spcPct val="115000"/>
              </a:lnSpc>
              <a:spcBef>
                <a:spcPts val="0"/>
              </a:spcBef>
              <a:spcAft>
                <a:spcPts val="0"/>
              </a:spcAft>
              <a:buClr>
                <a:schemeClr val="dk1"/>
              </a:buClr>
              <a:buSzPts val="1200"/>
              <a:buChar char="●"/>
            </a:pPr>
            <a:r>
              <a:rPr lang="en" sz="1200">
                <a:solidFill>
                  <a:schemeClr val="dk1"/>
                </a:solidFill>
              </a:rPr>
              <a:t>Inside belly button</a:t>
            </a:r>
            <a:endParaRPr sz="1200">
              <a:solidFill>
                <a:schemeClr val="dk1"/>
              </a:solidFill>
            </a:endParaRPr>
          </a:p>
          <a:p>
            <a:pPr marL="0" marR="0" lvl="0" indent="-67056" algn="ctr" rtl="0">
              <a:lnSpc>
                <a:spcPct val="115000"/>
              </a:lnSpc>
              <a:spcBef>
                <a:spcPts val="0"/>
              </a:spcBef>
              <a:spcAft>
                <a:spcPts val="0"/>
              </a:spcAft>
              <a:buClr>
                <a:schemeClr val="dk1"/>
              </a:buClr>
              <a:buSzPts val="1200"/>
              <a:buChar char="●"/>
            </a:pPr>
            <a:r>
              <a:rPr lang="en" sz="1200">
                <a:solidFill>
                  <a:schemeClr val="dk1"/>
                </a:solidFill>
              </a:rPr>
              <a:t>Back of the knees</a:t>
            </a:r>
            <a:endParaRPr sz="1200">
              <a:solidFill>
                <a:schemeClr val="dk1"/>
              </a:solidFill>
            </a:endParaRPr>
          </a:p>
          <a:p>
            <a:pPr marL="0" marR="0" lvl="0" indent="-67056" algn="ctr" rtl="0">
              <a:lnSpc>
                <a:spcPct val="115000"/>
              </a:lnSpc>
              <a:spcBef>
                <a:spcPts val="0"/>
              </a:spcBef>
              <a:spcAft>
                <a:spcPts val="0"/>
              </a:spcAft>
              <a:buClr>
                <a:schemeClr val="dk1"/>
              </a:buClr>
              <a:buSzPts val="1200"/>
              <a:buChar char="●"/>
            </a:pPr>
            <a:r>
              <a:rPr lang="en" sz="1200">
                <a:solidFill>
                  <a:schemeClr val="dk1"/>
                </a:solidFill>
              </a:rPr>
              <a:t>In and around the hair</a:t>
            </a:r>
            <a:endParaRPr sz="1200">
              <a:solidFill>
                <a:schemeClr val="dk1"/>
              </a:solidFill>
            </a:endParaRPr>
          </a:p>
          <a:p>
            <a:pPr marL="0" marR="0" lvl="0" indent="-67056" algn="ctr" rtl="0">
              <a:lnSpc>
                <a:spcPct val="115000"/>
              </a:lnSpc>
              <a:spcBef>
                <a:spcPts val="0"/>
              </a:spcBef>
              <a:spcAft>
                <a:spcPts val="0"/>
              </a:spcAft>
              <a:buClr>
                <a:schemeClr val="dk1"/>
              </a:buClr>
              <a:buSzPts val="1200"/>
              <a:buChar char="●"/>
            </a:pPr>
            <a:r>
              <a:rPr lang="en" sz="1200">
                <a:solidFill>
                  <a:schemeClr val="dk1"/>
                </a:solidFill>
              </a:rPr>
              <a:t>Between the legs</a:t>
            </a:r>
            <a:endParaRPr sz="1200">
              <a:solidFill>
                <a:schemeClr val="dk1"/>
              </a:solidFill>
            </a:endParaRPr>
          </a:p>
          <a:p>
            <a:pPr marL="0" marR="0" lvl="0" indent="-67056" algn="ctr" rtl="0">
              <a:lnSpc>
                <a:spcPct val="115000"/>
              </a:lnSpc>
              <a:spcBef>
                <a:spcPts val="0"/>
              </a:spcBef>
              <a:spcAft>
                <a:spcPts val="0"/>
              </a:spcAft>
              <a:buClr>
                <a:schemeClr val="dk1"/>
              </a:buClr>
              <a:buSzPts val="1200"/>
              <a:buChar char="●"/>
            </a:pPr>
            <a:r>
              <a:rPr lang="en" sz="1200">
                <a:solidFill>
                  <a:schemeClr val="dk1"/>
                </a:solidFill>
              </a:rPr>
              <a:t>Around the waist</a:t>
            </a:r>
            <a:endParaRPr sz="1200">
              <a:solidFill>
                <a:schemeClr val="dk1"/>
              </a:solidFill>
            </a:endParaRPr>
          </a:p>
          <a:p>
            <a:pPr marL="0" lvl="0" indent="0" algn="l" rtl="0">
              <a:spcBef>
                <a:spcPts val="12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0" y="0"/>
            <a:ext cx="5196050" cy="5226101"/>
          </a:xfrm>
          <a:prstGeom prst="rect">
            <a:avLst/>
          </a:prstGeom>
          <a:noFill/>
          <a:ln>
            <a:noFill/>
          </a:ln>
        </p:spPr>
      </p:pic>
      <p:sp>
        <p:nvSpPr>
          <p:cNvPr id="68" name="Google Shape;68;p15"/>
          <p:cNvSpPr txBox="1"/>
          <p:nvPr/>
        </p:nvSpPr>
        <p:spPr>
          <a:xfrm>
            <a:off x="5241125" y="30025"/>
            <a:ext cx="3903000" cy="5143500"/>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1500"/>
              </a:spcBef>
              <a:spcAft>
                <a:spcPts val="0"/>
              </a:spcAft>
              <a:buClr>
                <a:schemeClr val="dk1"/>
              </a:buClr>
              <a:buSzPts val="1100"/>
              <a:buFont typeface="Arial"/>
              <a:buNone/>
            </a:pPr>
            <a:r>
              <a:rPr lang="en" sz="950">
                <a:solidFill>
                  <a:srgbClr val="221F20"/>
                </a:solidFill>
              </a:rPr>
              <a:t>Although most snakes are not aggressive and will slither away at the first hint of human presence, people should still take precautions to lessen the chance of being bitten – particularly in wooded areas around lakes or ponds.</a:t>
            </a:r>
            <a:endParaRPr sz="950">
              <a:solidFill>
                <a:srgbClr val="221F20"/>
              </a:solidFill>
            </a:endParaRPr>
          </a:p>
          <a:p>
            <a:pPr marL="0" lvl="0" indent="0" algn="l" rtl="0">
              <a:lnSpc>
                <a:spcPct val="70000"/>
              </a:lnSpc>
              <a:spcBef>
                <a:spcPts val="1500"/>
              </a:spcBef>
              <a:spcAft>
                <a:spcPts val="0"/>
              </a:spcAft>
              <a:buClr>
                <a:schemeClr val="dk1"/>
              </a:buClr>
              <a:buSzPts val="1100"/>
              <a:buFont typeface="Arial"/>
              <a:buNone/>
            </a:pPr>
            <a:r>
              <a:rPr lang="en" sz="950">
                <a:solidFill>
                  <a:srgbClr val="221F20"/>
                </a:solidFill>
              </a:rPr>
              <a:t>MITIGATING THE HAZARD</a:t>
            </a:r>
            <a:endParaRPr sz="950">
              <a:solidFill>
                <a:srgbClr val="221F20"/>
              </a:solidFill>
            </a:endParaRPr>
          </a:p>
          <a:p>
            <a:pPr marL="0" lvl="0" indent="0" algn="l" rtl="0">
              <a:lnSpc>
                <a:spcPct val="70000"/>
              </a:lnSpc>
              <a:spcBef>
                <a:spcPts val="1500"/>
              </a:spcBef>
              <a:spcAft>
                <a:spcPts val="0"/>
              </a:spcAft>
              <a:buClr>
                <a:schemeClr val="dk1"/>
              </a:buClr>
              <a:buSzPts val="1100"/>
              <a:buFont typeface="Arial"/>
              <a:buNone/>
            </a:pPr>
            <a:r>
              <a:rPr lang="en" sz="950">
                <a:solidFill>
                  <a:srgbClr val="221F20"/>
                </a:solidFill>
              </a:rPr>
              <a:t>• Use the buddy system when walking or running on trails near wooded areas.</a:t>
            </a:r>
            <a:endParaRPr sz="950">
              <a:solidFill>
                <a:srgbClr val="221F20"/>
              </a:solidFill>
            </a:endParaRPr>
          </a:p>
          <a:p>
            <a:pPr marL="0" lvl="0" indent="0" algn="l" rtl="0">
              <a:lnSpc>
                <a:spcPct val="70000"/>
              </a:lnSpc>
              <a:spcBef>
                <a:spcPts val="1500"/>
              </a:spcBef>
              <a:spcAft>
                <a:spcPts val="0"/>
              </a:spcAft>
              <a:buClr>
                <a:schemeClr val="dk1"/>
              </a:buClr>
              <a:buSzPts val="1100"/>
              <a:buFont typeface="Arial"/>
              <a:buNone/>
            </a:pPr>
            <a:r>
              <a:rPr lang="en" sz="950">
                <a:solidFill>
                  <a:srgbClr val="221F20"/>
                </a:solidFill>
              </a:rPr>
              <a:t>• Do not step or put your hands where you cannot see.</a:t>
            </a:r>
            <a:endParaRPr sz="950">
              <a:solidFill>
                <a:srgbClr val="221F20"/>
              </a:solidFill>
            </a:endParaRPr>
          </a:p>
          <a:p>
            <a:pPr marL="0" lvl="0" indent="0" algn="l" rtl="0">
              <a:lnSpc>
                <a:spcPct val="70000"/>
              </a:lnSpc>
              <a:spcBef>
                <a:spcPts val="1500"/>
              </a:spcBef>
              <a:spcAft>
                <a:spcPts val="0"/>
              </a:spcAft>
              <a:buClr>
                <a:schemeClr val="dk1"/>
              </a:buClr>
              <a:buSzPts val="1100"/>
              <a:buFont typeface="Arial"/>
              <a:buNone/>
            </a:pPr>
            <a:r>
              <a:rPr lang="en" sz="950">
                <a:solidFill>
                  <a:srgbClr val="221F20"/>
                </a:solidFill>
              </a:rPr>
              <a:t>• Wear over-the-ankle boots, thick socks and long loose pants, especially when venturing off of heavily used trails.</a:t>
            </a:r>
            <a:endParaRPr sz="950">
              <a:solidFill>
                <a:srgbClr val="221F20"/>
              </a:solidFill>
            </a:endParaRPr>
          </a:p>
          <a:p>
            <a:pPr marL="0" lvl="0" indent="0" algn="l" rtl="0">
              <a:lnSpc>
                <a:spcPct val="70000"/>
              </a:lnSpc>
              <a:spcBef>
                <a:spcPts val="1500"/>
              </a:spcBef>
              <a:spcAft>
                <a:spcPts val="0"/>
              </a:spcAft>
              <a:buClr>
                <a:schemeClr val="dk1"/>
              </a:buClr>
              <a:buSzPts val="1100"/>
              <a:buFont typeface="Arial"/>
              <a:buNone/>
            </a:pPr>
            <a:r>
              <a:rPr lang="en" sz="950">
                <a:solidFill>
                  <a:srgbClr val="221F20"/>
                </a:solidFill>
              </a:rPr>
              <a:t>• Tap ahead of you with a walking stick before entering an area where you can't see your feet. Snakes will try to avoid you if given enough warning.</a:t>
            </a:r>
            <a:endParaRPr sz="950">
              <a:solidFill>
                <a:srgbClr val="221F20"/>
              </a:solidFill>
            </a:endParaRPr>
          </a:p>
          <a:p>
            <a:pPr marL="0" lvl="0" indent="0" algn="l" rtl="0">
              <a:lnSpc>
                <a:spcPct val="70000"/>
              </a:lnSpc>
              <a:spcBef>
                <a:spcPts val="1500"/>
              </a:spcBef>
              <a:spcAft>
                <a:spcPts val="0"/>
              </a:spcAft>
              <a:buClr>
                <a:schemeClr val="dk1"/>
              </a:buClr>
              <a:buSzPts val="1100"/>
              <a:buFont typeface="Arial"/>
              <a:buNone/>
            </a:pPr>
            <a:r>
              <a:rPr lang="en" sz="950">
                <a:solidFill>
                  <a:srgbClr val="221F20"/>
                </a:solidFill>
              </a:rPr>
              <a:t>• When possible, step on logs and rocks, never over them as you may surprise a sheltering snake.</a:t>
            </a:r>
            <a:endParaRPr sz="950">
              <a:solidFill>
                <a:srgbClr val="221F20"/>
              </a:solidFill>
            </a:endParaRPr>
          </a:p>
          <a:p>
            <a:pPr marL="0" lvl="0" indent="0" algn="l" rtl="0">
              <a:lnSpc>
                <a:spcPct val="70000"/>
              </a:lnSpc>
              <a:spcBef>
                <a:spcPts val="1500"/>
              </a:spcBef>
              <a:spcAft>
                <a:spcPts val="0"/>
              </a:spcAft>
              <a:buClr>
                <a:schemeClr val="dk1"/>
              </a:buClr>
              <a:buSzPts val="1100"/>
              <a:buFont typeface="Arial"/>
              <a:buNone/>
            </a:pPr>
            <a:r>
              <a:rPr lang="en" sz="950">
                <a:solidFill>
                  <a:srgbClr val="221F20"/>
                </a:solidFill>
              </a:rPr>
              <a:t>• Avoid walking through dense brush or blackberry thickets.</a:t>
            </a:r>
            <a:endParaRPr sz="950">
              <a:solidFill>
                <a:srgbClr val="221F20"/>
              </a:solidFill>
            </a:endParaRPr>
          </a:p>
          <a:p>
            <a:pPr marL="0" lvl="0" indent="0" algn="l" rtl="0">
              <a:lnSpc>
                <a:spcPct val="70000"/>
              </a:lnSpc>
              <a:spcBef>
                <a:spcPts val="1500"/>
              </a:spcBef>
              <a:spcAft>
                <a:spcPts val="0"/>
              </a:spcAft>
              <a:buClr>
                <a:schemeClr val="dk1"/>
              </a:buClr>
              <a:buSzPts val="1100"/>
              <a:buFont typeface="Arial"/>
              <a:buNone/>
            </a:pPr>
            <a:r>
              <a:rPr lang="en" sz="950">
                <a:solidFill>
                  <a:srgbClr val="221F20"/>
                </a:solidFill>
              </a:rPr>
              <a:t>• Be careful when stepping over a doorstep. Snakes like to crawl along the edge of buildings where they are protected on one side.</a:t>
            </a:r>
            <a:endParaRPr sz="950">
              <a:solidFill>
                <a:srgbClr val="221F20"/>
              </a:solidFill>
            </a:endParaRPr>
          </a:p>
          <a:p>
            <a:pPr marL="0" lvl="0" indent="0" algn="l" rtl="0">
              <a:lnSpc>
                <a:spcPct val="70000"/>
              </a:lnSpc>
              <a:spcBef>
                <a:spcPts val="1500"/>
              </a:spcBef>
              <a:spcAft>
                <a:spcPts val="0"/>
              </a:spcAft>
              <a:buClr>
                <a:schemeClr val="dk1"/>
              </a:buClr>
              <a:buSzPts val="1100"/>
              <a:buFont typeface="Arial"/>
              <a:buNone/>
            </a:pPr>
            <a:r>
              <a:rPr lang="en" sz="950">
                <a:solidFill>
                  <a:srgbClr val="221F20"/>
                </a:solidFill>
              </a:rPr>
              <a:t>• Avoid wandering around in the dark. If you are out at night, always use a flashlight, because most snakes are active on warm nights.</a:t>
            </a:r>
            <a:endParaRPr sz="950">
              <a:solidFill>
                <a:srgbClr val="221F20"/>
              </a:solidFill>
            </a:endParaRPr>
          </a:p>
          <a:p>
            <a:pPr marL="0" lvl="0" indent="0" algn="l" rtl="0">
              <a:lnSpc>
                <a:spcPct val="70000"/>
              </a:lnSpc>
              <a:spcBef>
                <a:spcPts val="1500"/>
              </a:spcBef>
              <a:spcAft>
                <a:spcPts val="0"/>
              </a:spcAft>
              <a:buClr>
                <a:schemeClr val="dk1"/>
              </a:buClr>
              <a:buSzPts val="1100"/>
              <a:buFont typeface="Arial"/>
              <a:buNone/>
            </a:pPr>
            <a:r>
              <a:rPr lang="en" sz="950">
                <a:solidFill>
                  <a:srgbClr val="221F20"/>
                </a:solidFill>
              </a:rPr>
              <a:t>• Never try to pick up a snake, even if it is dead. A snake's reflexes can still cause the snake to strike up to an hour after it has died.</a:t>
            </a:r>
            <a:endParaRPr sz="950">
              <a:solidFill>
                <a:srgbClr val="221F20"/>
              </a:solidFill>
            </a:endParaRPr>
          </a:p>
          <a:p>
            <a:pPr marL="0" lvl="0" indent="0" algn="l" rtl="0">
              <a:lnSpc>
                <a:spcPct val="70000"/>
              </a:lnSpc>
              <a:spcBef>
                <a:spcPts val="1500"/>
              </a:spcBef>
              <a:spcAft>
                <a:spcPts val="0"/>
              </a:spcAft>
              <a:buClr>
                <a:schemeClr val="dk1"/>
              </a:buClr>
              <a:buSzPts val="1100"/>
              <a:buFont typeface="Arial"/>
              <a:buNone/>
            </a:pPr>
            <a:r>
              <a:rPr lang="en" sz="950">
                <a:solidFill>
                  <a:srgbClr val="221F20"/>
                </a:solidFill>
              </a:rPr>
              <a:t>• If you have an encounter with a snake, give it the right-of-way. Do not attempt to kill the snake, just move out of the snake's way</a:t>
            </a:r>
            <a:endParaRPr sz="950">
              <a:solidFill>
                <a:srgbClr val="221F20"/>
              </a:solidFill>
            </a:endParaRPr>
          </a:p>
          <a:p>
            <a:pPr marL="0" lvl="0" indent="0" algn="l" rtl="0">
              <a:lnSpc>
                <a:spcPct val="70000"/>
              </a:lnSpc>
              <a:spcBef>
                <a:spcPts val="1500"/>
              </a:spcBef>
              <a:spcAft>
                <a:spcPts val="1500"/>
              </a:spcAft>
              <a:buClr>
                <a:schemeClr val="dk1"/>
              </a:buClr>
              <a:buSzPts val="1100"/>
              <a:buFont typeface="Arial"/>
              <a:buNone/>
            </a:pPr>
            <a:r>
              <a:rPr lang="en" sz="950">
                <a:solidFill>
                  <a:srgbClr val="221F20"/>
                </a:solidFill>
              </a:rPr>
              <a:t>• If you hike often, consider buying a snake bite kit – available from hiking supply stores. Do not use older snake bite kits, such as those containing razor blades and suction bulbs.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body" idx="1"/>
          </p:nvPr>
        </p:nvSpPr>
        <p:spPr>
          <a:xfrm>
            <a:off x="5029300" y="37550"/>
            <a:ext cx="4114800" cy="5106000"/>
          </a:xfrm>
          <a:prstGeom prst="rect">
            <a:avLst/>
          </a:prstGeom>
        </p:spPr>
        <p:txBody>
          <a:bodyPr spcFirstLastPara="1" wrap="square" lIns="91425" tIns="91425" rIns="91425" bIns="91425" anchor="t" anchorCtr="0">
            <a:normAutofit fontScale="85000" lnSpcReduction="20000"/>
          </a:bodyPr>
          <a:lstStyle/>
          <a:p>
            <a:pPr marL="0" lvl="0" indent="0" algn="l" rtl="0">
              <a:lnSpc>
                <a:spcPct val="118000"/>
              </a:lnSpc>
              <a:spcBef>
                <a:spcPts val="400"/>
              </a:spcBef>
              <a:spcAft>
                <a:spcPts val="0"/>
              </a:spcAft>
              <a:buClr>
                <a:schemeClr val="dk1"/>
              </a:buClr>
              <a:buSzPct val="74373"/>
              <a:buFont typeface="Arial"/>
              <a:buNone/>
            </a:pPr>
            <a:r>
              <a:rPr lang="en" sz="1479" b="1">
                <a:solidFill>
                  <a:schemeClr val="dk1"/>
                </a:solidFill>
                <a:highlight>
                  <a:srgbClr val="FFFFFF"/>
                </a:highlight>
              </a:rPr>
              <a:t>Avoid being bitten:</a:t>
            </a:r>
            <a:endParaRPr sz="1479" b="1">
              <a:solidFill>
                <a:schemeClr val="dk1"/>
              </a:solidFill>
              <a:highlight>
                <a:srgbClr val="FFFFFF"/>
              </a:highlight>
            </a:endParaRPr>
          </a:p>
          <a:p>
            <a:pPr marL="0" lvl="0" indent="0" algn="l" rtl="0">
              <a:lnSpc>
                <a:spcPct val="140000"/>
              </a:lnSpc>
              <a:spcBef>
                <a:spcPts val="0"/>
              </a:spcBef>
              <a:spcAft>
                <a:spcPts val="0"/>
              </a:spcAft>
              <a:buClr>
                <a:schemeClr val="dk1"/>
              </a:buClr>
              <a:buSzPct val="110000"/>
              <a:buFont typeface="Arial"/>
              <a:buNone/>
            </a:pPr>
            <a:endParaRPr sz="1000">
              <a:solidFill>
                <a:schemeClr val="dk1"/>
              </a:solidFill>
              <a:highlight>
                <a:srgbClr val="FFFFFF"/>
              </a:highlight>
            </a:endParaRPr>
          </a:p>
          <a:p>
            <a:pPr marL="749300" lvl="0" indent="-279549" algn="l" rtl="0">
              <a:lnSpc>
                <a:spcPct val="187500"/>
              </a:lnSpc>
              <a:spcBef>
                <a:spcPts val="1900"/>
              </a:spcBef>
              <a:spcAft>
                <a:spcPts val="0"/>
              </a:spcAft>
              <a:buClr>
                <a:schemeClr val="dk1"/>
              </a:buClr>
              <a:buSzPct val="100000"/>
              <a:buChar char="●"/>
            </a:pPr>
            <a:r>
              <a:rPr lang="en" sz="1035">
                <a:solidFill>
                  <a:schemeClr val="dk1"/>
                </a:solidFill>
                <a:highlight>
                  <a:srgbClr val="FFFFFF"/>
                </a:highlight>
              </a:rPr>
              <a:t>Clean up clutter in the outdoor job site, garages, and storage sheds.</a:t>
            </a:r>
            <a:endParaRPr sz="1035">
              <a:solidFill>
                <a:schemeClr val="dk1"/>
              </a:solidFill>
              <a:highlight>
                <a:srgbClr val="FFFFFF"/>
              </a:highlight>
            </a:endParaRPr>
          </a:p>
          <a:p>
            <a:pPr marL="749300" lvl="0" indent="-279549" algn="l" rtl="0">
              <a:lnSpc>
                <a:spcPct val="187500"/>
              </a:lnSpc>
              <a:spcBef>
                <a:spcPts val="0"/>
              </a:spcBef>
              <a:spcAft>
                <a:spcPts val="0"/>
              </a:spcAft>
              <a:buClr>
                <a:schemeClr val="dk1"/>
              </a:buClr>
              <a:buSzPct val="100000"/>
              <a:buChar char="●"/>
            </a:pPr>
            <a:r>
              <a:rPr lang="en" sz="1035">
                <a:solidFill>
                  <a:schemeClr val="dk1"/>
                </a:solidFill>
                <a:highlight>
                  <a:srgbClr val="FFFFFF"/>
                </a:highlight>
              </a:rPr>
              <a:t>Avoid stacking crates and other containers against the buildings.</a:t>
            </a:r>
            <a:endParaRPr sz="1035">
              <a:solidFill>
                <a:schemeClr val="dk1"/>
              </a:solidFill>
              <a:highlight>
                <a:srgbClr val="FFFFFF"/>
              </a:highlight>
            </a:endParaRPr>
          </a:p>
          <a:p>
            <a:pPr marL="749300" lvl="0" indent="-279549" algn="l" rtl="0">
              <a:lnSpc>
                <a:spcPct val="187500"/>
              </a:lnSpc>
              <a:spcBef>
                <a:spcPts val="0"/>
              </a:spcBef>
              <a:spcAft>
                <a:spcPts val="0"/>
              </a:spcAft>
              <a:buClr>
                <a:schemeClr val="dk1"/>
              </a:buClr>
              <a:buSzPct val="100000"/>
              <a:buChar char="●"/>
            </a:pPr>
            <a:r>
              <a:rPr lang="en" sz="1035">
                <a:solidFill>
                  <a:schemeClr val="dk1"/>
                </a:solidFill>
                <a:highlight>
                  <a:srgbClr val="FFFFFF"/>
                </a:highlight>
              </a:rPr>
              <a:t>Wear gloves when working near potential spider habitats.  Avoid reaching into dark spaces.</a:t>
            </a:r>
            <a:endParaRPr sz="1035">
              <a:solidFill>
                <a:schemeClr val="dk1"/>
              </a:solidFill>
              <a:highlight>
                <a:srgbClr val="FFFFFF"/>
              </a:highlight>
            </a:endParaRPr>
          </a:p>
          <a:p>
            <a:pPr marL="749300" lvl="0" indent="-279549" algn="l" rtl="0">
              <a:lnSpc>
                <a:spcPct val="187500"/>
              </a:lnSpc>
              <a:spcBef>
                <a:spcPts val="0"/>
              </a:spcBef>
              <a:spcAft>
                <a:spcPts val="0"/>
              </a:spcAft>
              <a:buClr>
                <a:schemeClr val="dk1"/>
              </a:buClr>
              <a:buSzPct val="100000"/>
              <a:buChar char="●"/>
            </a:pPr>
            <a:r>
              <a:rPr lang="en" sz="1035">
                <a:solidFill>
                  <a:schemeClr val="dk1"/>
                </a:solidFill>
                <a:highlight>
                  <a:srgbClr val="FFFFFF"/>
                </a:highlight>
              </a:rPr>
              <a:t>Avoid leaving gloves or other clothing on the ground.  If you do, shake them out before putting them on.</a:t>
            </a:r>
            <a:endParaRPr sz="1035">
              <a:solidFill>
                <a:schemeClr val="dk1"/>
              </a:solidFill>
              <a:highlight>
                <a:srgbClr val="FFFFFF"/>
              </a:highlight>
            </a:endParaRPr>
          </a:p>
          <a:p>
            <a:pPr marL="0" lvl="0" indent="0" algn="l" rtl="0">
              <a:lnSpc>
                <a:spcPct val="118000"/>
              </a:lnSpc>
              <a:spcBef>
                <a:spcPts val="1500"/>
              </a:spcBef>
              <a:spcAft>
                <a:spcPts val="0"/>
              </a:spcAft>
              <a:buNone/>
            </a:pPr>
            <a:r>
              <a:rPr lang="en" sz="1650">
                <a:solidFill>
                  <a:schemeClr val="dk1"/>
                </a:solidFill>
                <a:highlight>
                  <a:srgbClr val="FFFFFF"/>
                </a:highlight>
              </a:rPr>
              <a:t>If you are bitten:</a:t>
            </a:r>
            <a:endParaRPr sz="1650">
              <a:solidFill>
                <a:schemeClr val="dk1"/>
              </a:solidFill>
              <a:highlight>
                <a:srgbClr val="FFFFFF"/>
              </a:highlight>
            </a:endParaRPr>
          </a:p>
          <a:p>
            <a:pPr marL="0" lvl="0" indent="0" algn="l" rtl="0">
              <a:lnSpc>
                <a:spcPct val="118000"/>
              </a:lnSpc>
              <a:spcBef>
                <a:spcPts val="400"/>
              </a:spcBef>
              <a:spcAft>
                <a:spcPts val="0"/>
              </a:spcAft>
              <a:buNone/>
            </a:pPr>
            <a:endParaRPr sz="1650">
              <a:solidFill>
                <a:schemeClr val="dk1"/>
              </a:solidFill>
              <a:highlight>
                <a:srgbClr val="FFFFFF"/>
              </a:highlight>
            </a:endParaRPr>
          </a:p>
          <a:p>
            <a:pPr marL="749300" lvl="0" indent="-273805" algn="l" rtl="0">
              <a:lnSpc>
                <a:spcPct val="187500"/>
              </a:lnSpc>
              <a:spcBef>
                <a:spcPts val="0"/>
              </a:spcBef>
              <a:spcAft>
                <a:spcPts val="0"/>
              </a:spcAft>
              <a:buClr>
                <a:schemeClr val="dk1"/>
              </a:buClr>
              <a:buSzPct val="100000"/>
              <a:buChar char="●"/>
            </a:pPr>
            <a:r>
              <a:rPr lang="en" sz="918">
                <a:solidFill>
                  <a:schemeClr val="dk1"/>
                </a:solidFill>
                <a:highlight>
                  <a:srgbClr val="FFFFFF"/>
                </a:highlight>
              </a:rPr>
              <a:t>Report the incident to your workplace safety manager.</a:t>
            </a:r>
            <a:endParaRPr sz="918">
              <a:solidFill>
                <a:schemeClr val="dk1"/>
              </a:solidFill>
              <a:highlight>
                <a:srgbClr val="FFFFFF"/>
              </a:highlight>
            </a:endParaRPr>
          </a:p>
          <a:p>
            <a:pPr marL="749300" lvl="0" indent="-273805" algn="l" rtl="0">
              <a:lnSpc>
                <a:spcPct val="187500"/>
              </a:lnSpc>
              <a:spcBef>
                <a:spcPts val="0"/>
              </a:spcBef>
              <a:spcAft>
                <a:spcPts val="0"/>
              </a:spcAft>
              <a:buClr>
                <a:schemeClr val="dk1"/>
              </a:buClr>
              <a:buSzPct val="100000"/>
              <a:buChar char="●"/>
            </a:pPr>
            <a:r>
              <a:rPr lang="en" sz="918">
                <a:solidFill>
                  <a:schemeClr val="dk1"/>
                </a:solidFill>
                <a:highlight>
                  <a:srgbClr val="FFFFFF"/>
                </a:highlight>
              </a:rPr>
              <a:t>Identify the spider, if possible.  This will help the doctor in diagnosis.</a:t>
            </a:r>
            <a:endParaRPr sz="918">
              <a:solidFill>
                <a:schemeClr val="dk1"/>
              </a:solidFill>
              <a:highlight>
                <a:srgbClr val="FFFFFF"/>
              </a:highlight>
            </a:endParaRPr>
          </a:p>
          <a:p>
            <a:pPr marL="749300" lvl="0" indent="-273805" algn="l" rtl="0">
              <a:lnSpc>
                <a:spcPct val="187500"/>
              </a:lnSpc>
              <a:spcBef>
                <a:spcPts val="0"/>
              </a:spcBef>
              <a:spcAft>
                <a:spcPts val="0"/>
              </a:spcAft>
              <a:buClr>
                <a:schemeClr val="dk1"/>
              </a:buClr>
              <a:buSzPct val="100000"/>
              <a:buChar char="●"/>
            </a:pPr>
            <a:r>
              <a:rPr lang="en" sz="918">
                <a:solidFill>
                  <a:schemeClr val="dk1"/>
                </a:solidFill>
                <a:highlight>
                  <a:srgbClr val="FFFFFF"/>
                </a:highlight>
              </a:rPr>
              <a:t>For black widow spider bites, go to the nearest hospital emergency department.</a:t>
            </a:r>
            <a:endParaRPr sz="918">
              <a:solidFill>
                <a:schemeClr val="dk1"/>
              </a:solidFill>
              <a:highlight>
                <a:srgbClr val="FFFFFF"/>
              </a:highlight>
            </a:endParaRPr>
          </a:p>
          <a:p>
            <a:pPr marL="749300" lvl="0" indent="-273805" algn="l" rtl="0">
              <a:lnSpc>
                <a:spcPct val="187500"/>
              </a:lnSpc>
              <a:spcBef>
                <a:spcPts val="0"/>
              </a:spcBef>
              <a:spcAft>
                <a:spcPts val="0"/>
              </a:spcAft>
              <a:buClr>
                <a:schemeClr val="dk1"/>
              </a:buClr>
              <a:buSzPct val="100000"/>
              <a:buChar char="●"/>
            </a:pPr>
            <a:r>
              <a:rPr lang="en" sz="918">
                <a:solidFill>
                  <a:schemeClr val="dk1"/>
                </a:solidFill>
                <a:highlight>
                  <a:srgbClr val="FFFFFF"/>
                </a:highlight>
              </a:rPr>
              <a:t>Brown recluse spider bites should be seen by a physician the same day.</a:t>
            </a:r>
            <a:endParaRPr sz="918">
              <a:solidFill>
                <a:schemeClr val="dk1"/>
              </a:solidFill>
              <a:highlight>
                <a:srgbClr val="FFFFFF"/>
              </a:highlight>
            </a:endParaRPr>
          </a:p>
          <a:p>
            <a:pPr marL="749300" lvl="0" indent="-273805" algn="l" rtl="0">
              <a:lnSpc>
                <a:spcPct val="187500"/>
              </a:lnSpc>
              <a:spcBef>
                <a:spcPts val="0"/>
              </a:spcBef>
              <a:spcAft>
                <a:spcPts val="0"/>
              </a:spcAft>
              <a:buClr>
                <a:schemeClr val="dk1"/>
              </a:buClr>
              <a:buSzPct val="100000"/>
              <a:buChar char="●"/>
            </a:pPr>
            <a:r>
              <a:rPr lang="en" sz="918">
                <a:solidFill>
                  <a:schemeClr val="dk1"/>
                </a:solidFill>
                <a:highlight>
                  <a:srgbClr val="FFFFFF"/>
                </a:highlight>
              </a:rPr>
              <a:t>Wash the area thoroughly with cool water and mild soap.  Do not scrub.</a:t>
            </a:r>
            <a:endParaRPr sz="918">
              <a:solidFill>
                <a:schemeClr val="dk1"/>
              </a:solidFill>
              <a:highlight>
                <a:srgbClr val="FFFFFF"/>
              </a:highlight>
            </a:endParaRPr>
          </a:p>
          <a:p>
            <a:pPr marL="749300" lvl="0" indent="-273805" algn="l" rtl="0">
              <a:lnSpc>
                <a:spcPct val="187500"/>
              </a:lnSpc>
              <a:spcBef>
                <a:spcPts val="0"/>
              </a:spcBef>
              <a:spcAft>
                <a:spcPts val="0"/>
              </a:spcAft>
              <a:buClr>
                <a:schemeClr val="dk1"/>
              </a:buClr>
              <a:buSzPct val="100000"/>
              <a:buChar char="●"/>
            </a:pPr>
            <a:r>
              <a:rPr lang="en" sz="918">
                <a:solidFill>
                  <a:schemeClr val="dk1"/>
                </a:solidFill>
                <a:highlight>
                  <a:srgbClr val="FFFFFF"/>
                </a:highlight>
              </a:rPr>
              <a:t>Cold packs may be applied to the bite area.  Do not use heat.</a:t>
            </a:r>
            <a:endParaRPr sz="918">
              <a:solidFill>
                <a:schemeClr val="dk1"/>
              </a:solidFill>
              <a:highlight>
                <a:srgbClr val="FFFFFF"/>
              </a:highlight>
            </a:endParaRPr>
          </a:p>
          <a:p>
            <a:pPr marL="749300" lvl="0" indent="-273805" algn="l" rtl="0">
              <a:lnSpc>
                <a:spcPct val="187500"/>
              </a:lnSpc>
              <a:spcBef>
                <a:spcPts val="0"/>
              </a:spcBef>
              <a:spcAft>
                <a:spcPts val="0"/>
              </a:spcAft>
              <a:buClr>
                <a:schemeClr val="dk1"/>
              </a:buClr>
              <a:buSzPct val="100000"/>
              <a:buChar char="●"/>
            </a:pPr>
            <a:r>
              <a:rPr lang="en" sz="918">
                <a:solidFill>
                  <a:schemeClr val="dk1"/>
                </a:solidFill>
                <a:highlight>
                  <a:srgbClr val="FFFFFF"/>
                </a:highlight>
              </a:rPr>
              <a:t>If possible, elevate the bite area above the heart level.</a:t>
            </a:r>
            <a:endParaRPr sz="918">
              <a:solidFill>
                <a:schemeClr val="dk1"/>
              </a:solidFill>
              <a:highlight>
                <a:srgbClr val="FFFFFF"/>
              </a:highlight>
            </a:endParaRPr>
          </a:p>
          <a:p>
            <a:pPr marL="749300" lvl="0" indent="-273805" algn="l" rtl="0">
              <a:lnSpc>
                <a:spcPct val="187500"/>
              </a:lnSpc>
              <a:spcBef>
                <a:spcPts val="0"/>
              </a:spcBef>
              <a:spcAft>
                <a:spcPts val="0"/>
              </a:spcAft>
              <a:buClr>
                <a:schemeClr val="dk1"/>
              </a:buClr>
              <a:buSzPct val="100000"/>
              <a:buChar char="●"/>
            </a:pPr>
            <a:r>
              <a:rPr lang="en" sz="918">
                <a:solidFill>
                  <a:schemeClr val="dk1"/>
                </a:solidFill>
                <a:highlight>
                  <a:srgbClr val="FFFFFF"/>
                </a:highlight>
              </a:rPr>
              <a:t>Over-the-counter pain relievers may be taken.</a:t>
            </a:r>
            <a:endParaRPr sz="918">
              <a:solidFill>
                <a:schemeClr val="dk1"/>
              </a:solidFill>
              <a:highlight>
                <a:srgbClr val="FFFFFF"/>
              </a:highlight>
            </a:endParaRPr>
          </a:p>
          <a:p>
            <a:pPr marL="0" lvl="0" indent="0" algn="l" rtl="0">
              <a:spcBef>
                <a:spcPts val="1500"/>
              </a:spcBef>
              <a:spcAft>
                <a:spcPts val="1200"/>
              </a:spcAft>
              <a:buNone/>
            </a:pPr>
            <a:endParaRPr b="1"/>
          </a:p>
        </p:txBody>
      </p:sp>
      <p:pic>
        <p:nvPicPr>
          <p:cNvPr id="74" name="Google Shape;74;p16"/>
          <p:cNvPicPr preferRelativeResize="0"/>
          <p:nvPr/>
        </p:nvPicPr>
        <p:blipFill>
          <a:blip r:embed="rId3">
            <a:alphaModFix/>
          </a:blip>
          <a:stretch>
            <a:fillRect/>
          </a:stretch>
        </p:blipFill>
        <p:spPr>
          <a:xfrm>
            <a:off x="0" y="0"/>
            <a:ext cx="5029308"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body" idx="1"/>
          </p:nvPr>
        </p:nvSpPr>
        <p:spPr>
          <a:xfrm>
            <a:off x="0" y="0"/>
            <a:ext cx="2740800" cy="5143500"/>
          </a:xfrm>
          <a:prstGeom prst="rect">
            <a:avLst/>
          </a:prstGeom>
        </p:spPr>
        <p:txBody>
          <a:bodyPr spcFirstLastPara="1" wrap="square" lIns="91425" tIns="91425" rIns="91425" bIns="91425" anchor="t" anchorCtr="0">
            <a:normAutofit fontScale="92500" lnSpcReduction="20000"/>
          </a:bodyPr>
          <a:lstStyle/>
          <a:p>
            <a:pPr marL="0" lvl="0" indent="0" algn="ctr" rtl="0">
              <a:lnSpc>
                <a:spcPct val="100000"/>
              </a:lnSpc>
              <a:spcBef>
                <a:spcPts val="2600"/>
              </a:spcBef>
              <a:spcAft>
                <a:spcPts val="0"/>
              </a:spcAft>
              <a:buNone/>
            </a:pPr>
            <a:r>
              <a:rPr lang="en" sz="1350" b="1">
                <a:solidFill>
                  <a:srgbClr val="2C4182"/>
                </a:solidFill>
              </a:rPr>
              <a:t>Effects of Lead Exposure on Linemen and Remediation Workers</a:t>
            </a:r>
            <a:endParaRPr sz="900">
              <a:solidFill>
                <a:srgbClr val="0D0D0D"/>
              </a:solidFill>
            </a:endParaRPr>
          </a:p>
          <a:p>
            <a:pPr marL="0" lvl="0" indent="0" algn="l" rtl="0">
              <a:lnSpc>
                <a:spcPct val="100000"/>
              </a:lnSpc>
              <a:spcBef>
                <a:spcPts val="3500"/>
              </a:spcBef>
              <a:spcAft>
                <a:spcPts val="0"/>
              </a:spcAft>
              <a:buClr>
                <a:schemeClr val="dk1"/>
              </a:buClr>
              <a:buSzPts val="1100"/>
              <a:buFont typeface="Arial"/>
              <a:buNone/>
            </a:pPr>
            <a:r>
              <a:rPr lang="en" sz="900">
                <a:solidFill>
                  <a:srgbClr val="0D0D0D"/>
                </a:solidFill>
              </a:rPr>
              <a:t>A general consensus exists in the medical community that no amount of lead is safe. Compounding the risk to linemen and abatement workers, lead can enter the body through inhalation or ingestion. When burned, it persists in tiny particles, and casual contact can result in airborne dust particles. Without complete lineman lead protection PPE and disposable clothing, these are conditions workers could suffer from: High Blood Pressure</a:t>
            </a:r>
            <a:endParaRPr sz="900">
              <a:solidFill>
                <a:srgbClr val="0D0D0D"/>
              </a:solidFill>
            </a:endParaRPr>
          </a:p>
          <a:p>
            <a:pPr marL="457200" lvl="0" indent="-285750" algn="l" rtl="0">
              <a:lnSpc>
                <a:spcPct val="100000"/>
              </a:lnSpc>
              <a:spcBef>
                <a:spcPts val="4300"/>
              </a:spcBef>
              <a:spcAft>
                <a:spcPts val="0"/>
              </a:spcAft>
              <a:buClr>
                <a:srgbClr val="0D0D0D"/>
              </a:buClr>
              <a:buSzPts val="900"/>
              <a:buChar char="●"/>
            </a:pPr>
            <a:r>
              <a:rPr lang="en" sz="900">
                <a:solidFill>
                  <a:srgbClr val="0D0D0D"/>
                </a:solidFill>
              </a:rPr>
              <a:t>Miscarriage or Premature Birth</a:t>
            </a:r>
            <a:endParaRPr sz="900">
              <a:solidFill>
                <a:srgbClr val="0D0D0D"/>
              </a:solidFill>
            </a:endParaRPr>
          </a:p>
          <a:p>
            <a:pPr marL="457200" lvl="0" indent="-285750" algn="l" rtl="0">
              <a:lnSpc>
                <a:spcPct val="100000"/>
              </a:lnSpc>
              <a:spcBef>
                <a:spcPts val="0"/>
              </a:spcBef>
              <a:spcAft>
                <a:spcPts val="0"/>
              </a:spcAft>
              <a:buClr>
                <a:srgbClr val="0D0D0D"/>
              </a:buClr>
              <a:buSzPts val="900"/>
              <a:buChar char="●"/>
            </a:pPr>
            <a:r>
              <a:rPr lang="en" sz="900">
                <a:solidFill>
                  <a:srgbClr val="0D0D0D"/>
                </a:solidFill>
              </a:rPr>
              <a:t>Reduced Sperm Count</a:t>
            </a:r>
            <a:endParaRPr sz="900">
              <a:solidFill>
                <a:srgbClr val="0D0D0D"/>
              </a:solidFill>
            </a:endParaRPr>
          </a:p>
          <a:p>
            <a:pPr marL="457200" lvl="0" indent="-285750" algn="l" rtl="0">
              <a:lnSpc>
                <a:spcPct val="100000"/>
              </a:lnSpc>
              <a:spcBef>
                <a:spcPts val="0"/>
              </a:spcBef>
              <a:spcAft>
                <a:spcPts val="0"/>
              </a:spcAft>
              <a:buClr>
                <a:srgbClr val="0D0D0D"/>
              </a:buClr>
              <a:buSzPts val="900"/>
              <a:buChar char="●"/>
            </a:pPr>
            <a:r>
              <a:rPr lang="en" sz="900">
                <a:solidFill>
                  <a:srgbClr val="0D0D0D"/>
                </a:solidFill>
              </a:rPr>
              <a:t>Loss of Appetite</a:t>
            </a:r>
            <a:endParaRPr sz="900">
              <a:solidFill>
                <a:srgbClr val="0D0D0D"/>
              </a:solidFill>
            </a:endParaRPr>
          </a:p>
          <a:p>
            <a:pPr marL="457200" lvl="0" indent="-285750" algn="l" rtl="0">
              <a:lnSpc>
                <a:spcPct val="100000"/>
              </a:lnSpc>
              <a:spcBef>
                <a:spcPts val="0"/>
              </a:spcBef>
              <a:spcAft>
                <a:spcPts val="0"/>
              </a:spcAft>
              <a:buClr>
                <a:srgbClr val="0D0D0D"/>
              </a:buClr>
              <a:buSzPts val="900"/>
              <a:buChar char="●"/>
            </a:pPr>
            <a:r>
              <a:rPr lang="en" sz="900">
                <a:solidFill>
                  <a:srgbClr val="0D0D0D"/>
                </a:solidFill>
              </a:rPr>
              <a:t>Muscle Disorders</a:t>
            </a:r>
            <a:endParaRPr sz="900">
              <a:solidFill>
                <a:srgbClr val="0D0D0D"/>
              </a:solidFill>
            </a:endParaRPr>
          </a:p>
          <a:p>
            <a:pPr marL="457200" lvl="0" indent="-285750" algn="l" rtl="0">
              <a:lnSpc>
                <a:spcPct val="100000"/>
              </a:lnSpc>
              <a:spcBef>
                <a:spcPts val="0"/>
              </a:spcBef>
              <a:spcAft>
                <a:spcPts val="0"/>
              </a:spcAft>
              <a:buClr>
                <a:srgbClr val="0D0D0D"/>
              </a:buClr>
              <a:buSzPts val="900"/>
              <a:buChar char="●"/>
            </a:pPr>
            <a:r>
              <a:rPr lang="en" sz="900">
                <a:solidFill>
                  <a:srgbClr val="0D0D0D"/>
                </a:solidFill>
              </a:rPr>
              <a:t>Emotional Disorders</a:t>
            </a:r>
            <a:endParaRPr sz="900">
              <a:solidFill>
                <a:srgbClr val="0D0D0D"/>
              </a:solidFill>
            </a:endParaRPr>
          </a:p>
          <a:p>
            <a:pPr marL="457200" lvl="0" indent="-285750" algn="l" rtl="0">
              <a:lnSpc>
                <a:spcPct val="100000"/>
              </a:lnSpc>
              <a:spcBef>
                <a:spcPts val="0"/>
              </a:spcBef>
              <a:spcAft>
                <a:spcPts val="0"/>
              </a:spcAft>
              <a:buClr>
                <a:srgbClr val="0D0D0D"/>
              </a:buClr>
              <a:buSzPts val="900"/>
              <a:buChar char="●"/>
            </a:pPr>
            <a:r>
              <a:rPr lang="en" sz="900">
                <a:solidFill>
                  <a:srgbClr val="0D0D0D"/>
                </a:solidFill>
              </a:rPr>
              <a:t>Impacted Cognitive Functions</a:t>
            </a:r>
            <a:endParaRPr sz="900">
              <a:solidFill>
                <a:srgbClr val="0D0D0D"/>
              </a:solidFill>
            </a:endParaRPr>
          </a:p>
          <a:p>
            <a:pPr marL="0" lvl="0" indent="0" algn="l" rtl="0">
              <a:lnSpc>
                <a:spcPct val="100000"/>
              </a:lnSpc>
              <a:spcBef>
                <a:spcPts val="3800"/>
              </a:spcBef>
              <a:spcAft>
                <a:spcPts val="4300"/>
              </a:spcAft>
              <a:buClr>
                <a:schemeClr val="dk1"/>
              </a:buClr>
              <a:buSzPts val="1100"/>
              <a:buFont typeface="Arial"/>
              <a:buNone/>
            </a:pPr>
            <a:r>
              <a:rPr lang="en" sz="900">
                <a:solidFill>
                  <a:srgbClr val="0D0D0D"/>
                </a:solidFill>
              </a:rPr>
              <a:t>Following lead exposure, the heavy metal remains in the bloodstream for upwards of three months. It’s not uncommon for this toxin to take root in bones, joints, and internal organs. It’s also important to note that current field workers are tasked with making repairs and updates to already tainted telecommunications infrastructure. That means lineman lead protection may not be adequately addressed.</a:t>
            </a:r>
            <a:endParaRPr sz="900">
              <a:solidFill>
                <a:srgbClr val="0D0D0D"/>
              </a:solidFill>
            </a:endParaRPr>
          </a:p>
        </p:txBody>
      </p:sp>
      <p:sp>
        <p:nvSpPr>
          <p:cNvPr id="80" name="Google Shape;80;p17"/>
          <p:cNvSpPr txBox="1"/>
          <p:nvPr/>
        </p:nvSpPr>
        <p:spPr>
          <a:xfrm>
            <a:off x="2740800" y="0"/>
            <a:ext cx="6403200" cy="51435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00000"/>
              </a:lnSpc>
              <a:spcBef>
                <a:spcPts val="2600"/>
              </a:spcBef>
              <a:spcAft>
                <a:spcPts val="0"/>
              </a:spcAft>
              <a:buClr>
                <a:schemeClr val="dk1"/>
              </a:buClr>
              <a:buSzPct val="95652"/>
              <a:buFont typeface="Arial"/>
              <a:buNone/>
            </a:pPr>
            <a:r>
              <a:rPr lang="en" sz="1150" b="1">
                <a:solidFill>
                  <a:srgbClr val="2C4182"/>
                </a:solidFill>
              </a:rPr>
              <a:t>How Should Lead Cable and Soil Abatement be Handled?</a:t>
            </a:r>
            <a:endParaRPr sz="1150" b="1">
              <a:solidFill>
                <a:srgbClr val="2C4182"/>
              </a:solidFill>
            </a:endParaRPr>
          </a:p>
          <a:p>
            <a:pPr marL="0" lvl="0" indent="0" algn="l" rtl="0">
              <a:lnSpc>
                <a:spcPct val="100000"/>
              </a:lnSpc>
              <a:spcBef>
                <a:spcPts val="1500"/>
              </a:spcBef>
              <a:spcAft>
                <a:spcPts val="0"/>
              </a:spcAft>
              <a:buClr>
                <a:schemeClr val="dk1"/>
              </a:buClr>
              <a:buSzPct val="137500"/>
              <a:buFont typeface="Arial"/>
              <a:buNone/>
            </a:pPr>
            <a:r>
              <a:rPr lang="en" sz="800">
                <a:solidFill>
                  <a:srgbClr val="0D0D0D"/>
                </a:solidFill>
              </a:rPr>
              <a:t>Exposure can put workers tasked with abatement in harm’s way, and industry guidelines call for handling the toxin like asbestos. Although not linked to cancer as closely as asbestos, the debilitating effects of lead are well documented. Like asbestos, the material is best mitigated when it can be encapsulated and transferred for processing or appropriate disposal. These are proactive lineman lead protection measures employers can implement to help prevent unnecessary illnesses.</a:t>
            </a:r>
            <a:endParaRPr sz="800">
              <a:solidFill>
                <a:srgbClr val="0D0D0D"/>
              </a:solidFill>
            </a:endParaRPr>
          </a:p>
          <a:p>
            <a:pPr marL="457200" lvl="0" indent="-271780" algn="l" rtl="0">
              <a:lnSpc>
                <a:spcPct val="100000"/>
              </a:lnSpc>
              <a:spcBef>
                <a:spcPts val="1500"/>
              </a:spcBef>
              <a:spcAft>
                <a:spcPts val="0"/>
              </a:spcAft>
              <a:buClr>
                <a:srgbClr val="0D0D0D"/>
              </a:buClr>
              <a:buSzPct val="100000"/>
              <a:buChar char="●"/>
            </a:pPr>
            <a:r>
              <a:rPr lang="en" sz="800" b="1">
                <a:solidFill>
                  <a:srgbClr val="0D0D0D"/>
                </a:solidFill>
              </a:rPr>
              <a:t>Prepare Work Area: </a:t>
            </a:r>
            <a:r>
              <a:rPr lang="en" sz="800">
                <a:solidFill>
                  <a:srgbClr val="0D0D0D"/>
                </a:solidFill>
              </a:rPr>
              <a:t>It’s imperative to secure the area before lead abatement and removal begins. When conditions allow, sealing the space off with protective plastic sheeting reduces the amount of escaping airborne particles from contaminating the surrounding area.</a:t>
            </a:r>
            <a:endParaRPr sz="800">
              <a:solidFill>
                <a:srgbClr val="0D0D0D"/>
              </a:solidFill>
            </a:endParaRPr>
          </a:p>
          <a:p>
            <a:pPr marL="457200" lvl="0" indent="-271780" algn="l" rtl="0">
              <a:lnSpc>
                <a:spcPct val="100000"/>
              </a:lnSpc>
              <a:spcBef>
                <a:spcPts val="1500"/>
              </a:spcBef>
              <a:spcAft>
                <a:spcPts val="0"/>
              </a:spcAft>
              <a:buClr>
                <a:srgbClr val="0D0D0D"/>
              </a:buClr>
              <a:buSzPct val="100000"/>
              <a:buChar char="●"/>
            </a:pPr>
            <a:r>
              <a:rPr lang="en" sz="800" b="1">
                <a:solidFill>
                  <a:srgbClr val="0D0D0D"/>
                </a:solidFill>
              </a:rPr>
              <a:t>Safety Protocols: </a:t>
            </a:r>
            <a:r>
              <a:rPr lang="en" sz="800">
                <a:solidFill>
                  <a:srgbClr val="0D0D0D"/>
                </a:solidFill>
              </a:rPr>
              <a:t>Outdated lead cables may run through a range of facilities. As workers handle the old and brittle metal, it is likely to flake into airborne dust particles and cling to people and surfaces. Lineman lead protection requires HVAC units, fans, and other air movement equipment to be shuttered.</a:t>
            </a:r>
            <a:endParaRPr sz="800">
              <a:solidFill>
                <a:srgbClr val="0D0D0D"/>
              </a:solidFill>
            </a:endParaRPr>
          </a:p>
          <a:p>
            <a:pPr marL="457200" lvl="0" indent="-271780" algn="l" rtl="0">
              <a:lnSpc>
                <a:spcPct val="100000"/>
              </a:lnSpc>
              <a:spcBef>
                <a:spcPts val="1500"/>
              </a:spcBef>
              <a:spcAft>
                <a:spcPts val="0"/>
              </a:spcAft>
              <a:buClr>
                <a:srgbClr val="0D0D0D"/>
              </a:buClr>
              <a:buSzPct val="100000"/>
              <a:buChar char="●"/>
            </a:pPr>
            <a:r>
              <a:rPr lang="en" sz="800" b="1">
                <a:solidFill>
                  <a:srgbClr val="0D0D0D"/>
                </a:solidFill>
              </a:rPr>
              <a:t>Handling Lead Cables: </a:t>
            </a:r>
            <a:r>
              <a:rPr lang="en" sz="800">
                <a:solidFill>
                  <a:srgbClr val="0D0D0D"/>
                </a:solidFill>
              </a:rPr>
              <a:t>Although asbestos mitigation often involves wetting the substance, lead is already dangerously leaching into soil and water. Encasing the toxic metal, whenever practical, reduces dust and skin contact. During the lead preparation phase, lineman safety clothing and respirators are mandated.</a:t>
            </a:r>
            <a:endParaRPr sz="800">
              <a:solidFill>
                <a:srgbClr val="0D0D0D"/>
              </a:solidFill>
            </a:endParaRPr>
          </a:p>
          <a:p>
            <a:pPr marL="0" lvl="0" indent="0" algn="l" rtl="0">
              <a:lnSpc>
                <a:spcPct val="100000"/>
              </a:lnSpc>
              <a:spcBef>
                <a:spcPts val="1500"/>
              </a:spcBef>
              <a:spcAft>
                <a:spcPts val="0"/>
              </a:spcAft>
              <a:buClr>
                <a:schemeClr val="dk1"/>
              </a:buClr>
              <a:buSzPct val="137500"/>
              <a:buFont typeface="Arial"/>
              <a:buNone/>
            </a:pPr>
            <a:r>
              <a:rPr lang="en" sz="800">
                <a:solidFill>
                  <a:srgbClr val="0D0D0D"/>
                </a:solidFill>
              </a:rPr>
              <a:t>Along with the linemen who will directly engage with lead cables and the shavings around the decaying material, soil removal is expected to follow. Backhoe, bulldozer, and dump truck operators are not necessarily used to managing carcinogens of this fashion. Construction workers will also need a complete inventory of lead protective clothing when excavating, transporting, and putting tainted soil in secure locations.</a:t>
            </a:r>
            <a:endParaRPr sz="800">
              <a:solidFill>
                <a:srgbClr val="0D0D0D"/>
              </a:solidFill>
            </a:endParaRPr>
          </a:p>
          <a:p>
            <a:pPr marL="0" lvl="0" indent="0" algn="l" rtl="0">
              <a:spcBef>
                <a:spcPts val="2600"/>
              </a:spcBef>
              <a:spcAft>
                <a:spcPts val="0"/>
              </a:spcAft>
              <a:buClr>
                <a:schemeClr val="dk1"/>
              </a:buClr>
              <a:buSzPct val="104761"/>
              <a:buFont typeface="Arial"/>
              <a:buNone/>
            </a:pPr>
            <a:r>
              <a:rPr lang="en" sz="1050" b="1">
                <a:solidFill>
                  <a:srgbClr val="2C4182"/>
                </a:solidFill>
              </a:rPr>
              <a:t>What PPE Do Linemen and Construction Crews Require to Handle Lead?</a:t>
            </a:r>
            <a:endParaRPr sz="1050" b="1">
              <a:solidFill>
                <a:srgbClr val="2C4182"/>
              </a:solidFill>
            </a:endParaRPr>
          </a:p>
          <a:p>
            <a:pPr marL="0" lvl="0" indent="0" algn="l" rtl="0">
              <a:spcBef>
                <a:spcPts val="1500"/>
              </a:spcBef>
              <a:spcAft>
                <a:spcPts val="0"/>
              </a:spcAft>
              <a:buClr>
                <a:schemeClr val="dk1"/>
              </a:buClr>
              <a:buSzPct val="137500"/>
              <a:buFont typeface="Arial"/>
              <a:buNone/>
            </a:pPr>
            <a:r>
              <a:rPr lang="en" sz="800">
                <a:solidFill>
                  <a:srgbClr val="0D0D0D"/>
                </a:solidFill>
              </a:rPr>
              <a:t>Occupational Safety and Health Administration (OSHA) mandates that PPE and lineman safety clothing be worn before entering potentially contaminated areas. These lead abatement steps outlined by the U.S. Department of Transportation (DOT) apply to lineman lead protective clothing usage.</a:t>
            </a:r>
            <a:endParaRPr sz="800">
              <a:solidFill>
                <a:srgbClr val="0D0D0D"/>
              </a:solidFill>
            </a:endParaRPr>
          </a:p>
          <a:p>
            <a:pPr marL="457200" lvl="0" indent="-271780" algn="l" rtl="0">
              <a:spcBef>
                <a:spcPts val="1500"/>
              </a:spcBef>
              <a:spcAft>
                <a:spcPts val="0"/>
              </a:spcAft>
              <a:buClr>
                <a:srgbClr val="0D0D0D"/>
              </a:buClr>
              <a:buSzPct val="100000"/>
              <a:buChar char="●"/>
            </a:pPr>
            <a:r>
              <a:rPr lang="en" sz="800">
                <a:solidFill>
                  <a:srgbClr val="0D0D0D"/>
                </a:solidFill>
              </a:rPr>
              <a:t>Remove and store street clothes.</a:t>
            </a:r>
            <a:endParaRPr sz="800">
              <a:solidFill>
                <a:srgbClr val="0D0D0D"/>
              </a:solidFill>
            </a:endParaRPr>
          </a:p>
          <a:p>
            <a:pPr marL="457200" lvl="0" indent="-271780" algn="l" rtl="0">
              <a:spcBef>
                <a:spcPts val="0"/>
              </a:spcBef>
              <a:spcAft>
                <a:spcPts val="0"/>
              </a:spcAft>
              <a:buClr>
                <a:srgbClr val="0D0D0D"/>
              </a:buClr>
              <a:buSzPct val="100000"/>
              <a:buChar char="●"/>
            </a:pPr>
            <a:r>
              <a:rPr lang="en" sz="800">
                <a:solidFill>
                  <a:srgbClr val="0D0D0D"/>
                </a:solidFill>
              </a:rPr>
              <a:t>Adorn reusable safety clothing followed by disposable articles and coveralls overtop.</a:t>
            </a:r>
            <a:endParaRPr sz="800">
              <a:solidFill>
                <a:srgbClr val="0D0D0D"/>
              </a:solidFill>
            </a:endParaRPr>
          </a:p>
          <a:p>
            <a:pPr marL="457200" lvl="0" indent="-271780" algn="l" rtl="0">
              <a:spcBef>
                <a:spcPts val="0"/>
              </a:spcBef>
              <a:spcAft>
                <a:spcPts val="0"/>
              </a:spcAft>
              <a:buClr>
                <a:srgbClr val="0D0D0D"/>
              </a:buClr>
              <a:buSzPct val="100000"/>
              <a:buChar char="●"/>
            </a:pPr>
            <a:r>
              <a:rPr lang="en" sz="800">
                <a:solidFill>
                  <a:srgbClr val="0D0D0D"/>
                </a:solidFill>
              </a:rPr>
              <a:t>Put on snug-fitting eye protection and a properly fit-tested respirator.</a:t>
            </a:r>
            <a:endParaRPr sz="800">
              <a:solidFill>
                <a:srgbClr val="0D0D0D"/>
              </a:solidFill>
            </a:endParaRPr>
          </a:p>
          <a:p>
            <a:pPr marL="457200" lvl="0" indent="-271780" algn="l" rtl="0">
              <a:spcBef>
                <a:spcPts val="0"/>
              </a:spcBef>
              <a:spcAft>
                <a:spcPts val="0"/>
              </a:spcAft>
              <a:buClr>
                <a:srgbClr val="0D0D0D"/>
              </a:buClr>
              <a:buSzPct val="100000"/>
              <a:buChar char="●"/>
            </a:pPr>
            <a:r>
              <a:rPr lang="en" sz="800">
                <a:solidFill>
                  <a:srgbClr val="0D0D0D"/>
                </a:solidFill>
              </a:rPr>
              <a:t>Put on a disposable hood and headwear after the respirator.</a:t>
            </a:r>
            <a:endParaRPr sz="800">
              <a:solidFill>
                <a:srgbClr val="0D0D0D"/>
              </a:solidFill>
            </a:endParaRPr>
          </a:p>
          <a:p>
            <a:pPr marL="457200" lvl="0" indent="-271780" algn="l" rtl="0">
              <a:spcBef>
                <a:spcPts val="0"/>
              </a:spcBef>
              <a:spcAft>
                <a:spcPts val="0"/>
              </a:spcAft>
              <a:buClr>
                <a:srgbClr val="0D0D0D"/>
              </a:buClr>
              <a:buSzPct val="100000"/>
              <a:buChar char="●"/>
            </a:pPr>
            <a:r>
              <a:rPr lang="en" sz="800">
                <a:solidFill>
                  <a:srgbClr val="0D0D0D"/>
                </a:solidFill>
              </a:rPr>
              <a:t>Put on disposable foot coverings.</a:t>
            </a:r>
            <a:endParaRPr sz="800">
              <a:solidFill>
                <a:srgbClr val="0D0D0D"/>
              </a:solidFill>
            </a:endParaRPr>
          </a:p>
          <a:p>
            <a:pPr marL="0" lvl="0" indent="0" algn="l" rtl="0">
              <a:spcBef>
                <a:spcPts val="1500"/>
              </a:spcBef>
              <a:spcAft>
                <a:spcPts val="0"/>
              </a:spcAft>
              <a:buClr>
                <a:schemeClr val="dk1"/>
              </a:buClr>
              <a:buSzPct val="137500"/>
              <a:buFont typeface="Arial"/>
              <a:buNone/>
            </a:pPr>
            <a:r>
              <a:rPr lang="en" sz="800">
                <a:solidFill>
                  <a:srgbClr val="0D0D0D"/>
                </a:solidFill>
              </a:rPr>
              <a:t>Lineman lead protection procedures also call for step-by-step clothing and equipment removal. The DOT and safety organizations recommend the following.</a:t>
            </a:r>
            <a:endParaRPr sz="800">
              <a:solidFill>
                <a:srgbClr val="0D0D0D"/>
              </a:solidFill>
            </a:endParaRPr>
          </a:p>
          <a:p>
            <a:pPr marL="457200" lvl="0" indent="-271780" algn="l" rtl="0">
              <a:spcBef>
                <a:spcPts val="1500"/>
              </a:spcBef>
              <a:spcAft>
                <a:spcPts val="0"/>
              </a:spcAft>
              <a:buClr>
                <a:srgbClr val="0D0D0D"/>
              </a:buClr>
              <a:buSzPct val="100000"/>
              <a:buChar char="●"/>
            </a:pPr>
            <a:r>
              <a:rPr lang="en" sz="800">
                <a:solidFill>
                  <a:srgbClr val="0D0D0D"/>
                </a:solidFill>
              </a:rPr>
              <a:t>Use HEPA vacuums to remove lead dust and shavings.</a:t>
            </a:r>
            <a:endParaRPr sz="800">
              <a:solidFill>
                <a:srgbClr val="0D0D0D"/>
              </a:solidFill>
            </a:endParaRPr>
          </a:p>
          <a:p>
            <a:pPr marL="457200" lvl="0" indent="-271780" algn="l" rtl="0">
              <a:spcBef>
                <a:spcPts val="0"/>
              </a:spcBef>
              <a:spcAft>
                <a:spcPts val="0"/>
              </a:spcAft>
              <a:buClr>
                <a:srgbClr val="0D0D0D"/>
              </a:buClr>
              <a:buSzPct val="100000"/>
              <a:buChar char="●"/>
            </a:pPr>
            <a:r>
              <a:rPr lang="en" sz="800">
                <a:solidFill>
                  <a:srgbClr val="0D0D0D"/>
                </a:solidFill>
              </a:rPr>
              <a:t>In a designated space, remove all disposable protective clothing and place it in a sealed plastic bag labeled “lead-contaminated waste.”</a:t>
            </a:r>
            <a:endParaRPr sz="800">
              <a:solidFill>
                <a:srgbClr val="0D0D0D"/>
              </a:solidFill>
            </a:endParaRPr>
          </a:p>
          <a:p>
            <a:pPr marL="457200" lvl="0" indent="-271780" algn="l" rtl="0">
              <a:spcBef>
                <a:spcPts val="0"/>
              </a:spcBef>
              <a:spcAft>
                <a:spcPts val="0"/>
              </a:spcAft>
              <a:buClr>
                <a:srgbClr val="0D0D0D"/>
              </a:buClr>
              <a:buSzPct val="100000"/>
              <a:buChar char="●"/>
            </a:pPr>
            <a:r>
              <a:rPr lang="en" sz="800">
                <a:solidFill>
                  <a:srgbClr val="0D0D0D"/>
                </a:solidFill>
              </a:rPr>
              <a:t>Remove the respirator for cleaning.</a:t>
            </a:r>
            <a:endParaRPr sz="800">
              <a:solidFill>
                <a:srgbClr val="0D0D0D"/>
              </a:solidFill>
            </a:endParaRPr>
          </a:p>
          <a:p>
            <a:pPr marL="0" lvl="0" indent="0" algn="l" rtl="0">
              <a:spcBef>
                <a:spcPts val="1500"/>
              </a:spcBef>
              <a:spcAft>
                <a:spcPts val="1500"/>
              </a:spcAft>
              <a:buClr>
                <a:schemeClr val="dk1"/>
              </a:buClr>
              <a:buSzPct val="137500"/>
              <a:buFont typeface="Arial"/>
              <a:buNone/>
            </a:pPr>
            <a:r>
              <a:rPr lang="en" sz="800">
                <a:solidFill>
                  <a:srgbClr val="0D0D0D"/>
                </a:solidFill>
              </a:rPr>
              <a:t>Health and safety also call for showering before wearing street clothes and leaving the workplace. It’s also prudent to keep casual clothing in a separate area to prevent cross-contamination. Even tiny amounts of lead can negatively impact the development of small and/or unborn children.</a:t>
            </a:r>
            <a:endParaRPr sz="800"/>
          </a:p>
        </p:txBody>
      </p:sp>
      <p:sp>
        <p:nvSpPr>
          <p:cNvPr id="81" name="Google Shape;81;p17"/>
          <p:cNvSpPr txBox="1"/>
          <p:nvPr/>
        </p:nvSpPr>
        <p:spPr>
          <a:xfrm>
            <a:off x="6819600" y="3090100"/>
            <a:ext cx="2324400" cy="7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3"/>
              </a:rPr>
              <a:t>Lineman Safety Clothing Needed to Cleanup 2,000 Lead Telecom Cables (int-enviroguard.com)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body" idx="1"/>
          </p:nvPr>
        </p:nvSpPr>
        <p:spPr>
          <a:xfrm>
            <a:off x="3850450" y="0"/>
            <a:ext cx="5293500" cy="5143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300" b="1"/>
              <a:t>It’s important you’re maintaining your mental and physical wellbeing while working from home. Attached are articles on maintaining a mental and physical wellbeing and the link to our facebook page!</a:t>
            </a:r>
            <a:endParaRPr sz="1300" b="1"/>
          </a:p>
          <a:p>
            <a:pPr marL="0" lvl="0" indent="0" algn="l" rtl="0">
              <a:spcBef>
                <a:spcPts val="1200"/>
              </a:spcBef>
              <a:spcAft>
                <a:spcPts val="0"/>
              </a:spcAft>
              <a:buNone/>
            </a:pPr>
            <a:r>
              <a:rPr lang="en" sz="1100" u="sng">
                <a:solidFill>
                  <a:schemeClr val="hlink"/>
                </a:solidFill>
                <a:hlinkClick r:id="rId3"/>
              </a:rPr>
              <a:t>Maintaining Your Mental Wellbeing While Working Home (internationalsos.com)</a:t>
            </a:r>
            <a:endParaRPr sz="1000"/>
          </a:p>
          <a:p>
            <a:pPr marL="0" lvl="0" indent="0" algn="l" rtl="0">
              <a:spcBef>
                <a:spcPts val="1200"/>
              </a:spcBef>
              <a:spcAft>
                <a:spcPts val="0"/>
              </a:spcAft>
              <a:buNone/>
            </a:pPr>
            <a:r>
              <a:rPr lang="en" sz="1100" u="sng">
                <a:solidFill>
                  <a:schemeClr val="hlink"/>
                </a:solidFill>
                <a:hlinkClick r:id="rId4"/>
              </a:rPr>
              <a:t>6 simple tips to tackle working from home - Every Mind Matters - NHS (</a:t>
            </a:r>
            <a:r>
              <a:rPr lang="en" sz="1100" u="sng">
                <a:solidFill>
                  <a:schemeClr val="hlink"/>
                </a:solidFill>
                <a:hlinkClick r:id="rId5"/>
              </a:rPr>
              <a:t>www.nhs.uk</a:t>
            </a:r>
            <a:r>
              <a:rPr lang="en" sz="1100" u="sng">
                <a:solidFill>
                  <a:schemeClr val="hlink"/>
                </a:solidFill>
                <a:hlinkClick r:id="rId4"/>
              </a:rPr>
              <a:t>)</a:t>
            </a:r>
            <a:endParaRPr sz="1000"/>
          </a:p>
          <a:p>
            <a:pPr marL="0" lvl="0" indent="0" algn="l" rtl="0">
              <a:spcBef>
                <a:spcPts val="1200"/>
              </a:spcBef>
              <a:spcAft>
                <a:spcPts val="0"/>
              </a:spcAft>
              <a:buNone/>
            </a:pPr>
            <a:r>
              <a:rPr lang="en" sz="1100" u="sng">
                <a:solidFill>
                  <a:schemeClr val="hlink"/>
                </a:solidFill>
                <a:hlinkClick r:id="rId6"/>
              </a:rPr>
              <a:t>Tips to Stay Mentally Well While Working From Home... - Active Minds</a:t>
            </a:r>
            <a:endParaRPr sz="1000"/>
          </a:p>
          <a:p>
            <a:pPr marL="0" lvl="0" indent="0" algn="l" rtl="0">
              <a:spcBef>
                <a:spcPts val="1200"/>
              </a:spcBef>
              <a:spcAft>
                <a:spcPts val="0"/>
              </a:spcAft>
              <a:buNone/>
            </a:pPr>
            <a:r>
              <a:rPr lang="en" sz="1100" u="sng">
                <a:solidFill>
                  <a:schemeClr val="hlink"/>
                </a:solidFill>
                <a:hlinkClick r:id="rId7"/>
              </a:rPr>
              <a:t>A Practical Guide to Self-care When Working from Home - Mental Health First Aid</a:t>
            </a:r>
            <a:endParaRPr sz="1000"/>
          </a:p>
          <a:p>
            <a:pPr marL="0" lvl="0" indent="0" algn="l" rtl="0">
              <a:spcBef>
                <a:spcPts val="1200"/>
              </a:spcBef>
              <a:spcAft>
                <a:spcPts val="0"/>
              </a:spcAft>
              <a:buNone/>
            </a:pPr>
            <a:r>
              <a:rPr lang="en" sz="1100" u="sng">
                <a:solidFill>
                  <a:schemeClr val="hlink"/>
                </a:solidFill>
                <a:hlinkClick r:id="rId8"/>
              </a:rPr>
              <a:t>8 tips to try to maintain health while working from home (medicalnewstoday.com)</a:t>
            </a:r>
            <a:endParaRPr sz="1000"/>
          </a:p>
          <a:p>
            <a:pPr marL="0" lvl="0" indent="0" algn="l" rtl="0">
              <a:spcBef>
                <a:spcPts val="1200"/>
              </a:spcBef>
              <a:spcAft>
                <a:spcPts val="0"/>
              </a:spcAft>
              <a:buNone/>
            </a:pPr>
            <a:r>
              <a:rPr lang="en" sz="1100" u="sng">
                <a:solidFill>
                  <a:schemeClr val="hlink"/>
                </a:solidFill>
                <a:hlinkClick r:id="rId9"/>
              </a:rPr>
              <a:t>10 Easy Tips for Staying Healthy While Working from Home | TeamBonding</a:t>
            </a:r>
            <a:endParaRPr sz="1000"/>
          </a:p>
          <a:p>
            <a:pPr marL="0" lvl="0" indent="0" algn="l" rtl="0">
              <a:spcBef>
                <a:spcPts val="1200"/>
              </a:spcBef>
              <a:spcAft>
                <a:spcPts val="0"/>
              </a:spcAft>
              <a:buNone/>
            </a:pPr>
            <a:r>
              <a:rPr lang="en" sz="1100" u="sng">
                <a:solidFill>
                  <a:schemeClr val="hlink"/>
                </a:solidFill>
                <a:hlinkClick r:id="rId10"/>
              </a:rPr>
              <a:t>Best Tips For Staying Healthy While Working From Home (forbes.com)</a:t>
            </a:r>
            <a:endParaRPr sz="1000"/>
          </a:p>
          <a:p>
            <a:pPr marL="0" lvl="0" indent="0" algn="l" rtl="0">
              <a:spcBef>
                <a:spcPts val="1200"/>
              </a:spcBef>
              <a:spcAft>
                <a:spcPts val="0"/>
              </a:spcAft>
              <a:buNone/>
            </a:pPr>
            <a:r>
              <a:rPr lang="en" sz="1100" u="sng">
                <a:solidFill>
                  <a:schemeClr val="hlink"/>
                </a:solidFill>
                <a:hlinkClick r:id="rId11"/>
              </a:rPr>
              <a:t>Working From Home - Penn Medicine</a:t>
            </a:r>
            <a:endParaRPr sz="1000"/>
          </a:p>
          <a:p>
            <a:pPr marL="0" lvl="0" indent="0" algn="l" rtl="0">
              <a:spcBef>
                <a:spcPts val="1200"/>
              </a:spcBef>
              <a:spcAft>
                <a:spcPts val="0"/>
              </a:spcAft>
              <a:buNone/>
            </a:pPr>
            <a:endParaRPr sz="1000"/>
          </a:p>
          <a:p>
            <a:pPr marL="0" lvl="0" indent="0" algn="l" rtl="0">
              <a:spcBef>
                <a:spcPts val="1200"/>
              </a:spcBef>
              <a:spcAft>
                <a:spcPts val="1200"/>
              </a:spcAft>
              <a:buNone/>
            </a:pPr>
            <a:r>
              <a:rPr lang="en" sz="1100" u="sng">
                <a:solidFill>
                  <a:schemeClr val="hlink"/>
                </a:solidFill>
                <a:hlinkClick r:id="rId12"/>
              </a:rPr>
              <a:t>CWA Local 2204 | Facebook</a:t>
            </a:r>
            <a:endParaRPr sz="1000"/>
          </a:p>
        </p:txBody>
      </p:sp>
      <p:pic>
        <p:nvPicPr>
          <p:cNvPr id="87" name="Google Shape;87;p18"/>
          <p:cNvPicPr preferRelativeResize="0"/>
          <p:nvPr/>
        </p:nvPicPr>
        <p:blipFill>
          <a:blip r:embed="rId13">
            <a:alphaModFix/>
          </a:blip>
          <a:stretch>
            <a:fillRect/>
          </a:stretch>
        </p:blipFill>
        <p:spPr>
          <a:xfrm>
            <a:off x="0" y="-33237"/>
            <a:ext cx="3850451" cy="5209974"/>
          </a:xfrm>
          <a:prstGeom prst="rect">
            <a:avLst/>
          </a:prstGeom>
          <a:noFill/>
          <a:ln>
            <a:noFill/>
          </a:ln>
        </p:spPr>
      </p:pic>
      <p:pic>
        <p:nvPicPr>
          <p:cNvPr id="88" name="Google Shape;88;p18"/>
          <p:cNvPicPr preferRelativeResize="0"/>
          <p:nvPr/>
        </p:nvPicPr>
        <p:blipFill rotWithShape="1">
          <a:blip r:embed="rId14">
            <a:alphaModFix/>
          </a:blip>
          <a:srcRect t="21594" r="2104" b="21594"/>
          <a:stretch/>
        </p:blipFill>
        <p:spPr>
          <a:xfrm>
            <a:off x="6690125" y="4085625"/>
            <a:ext cx="2453875" cy="105787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1689</Words>
  <Application>Microsoft Office PowerPoint</Application>
  <PresentationFormat>On-screen Show (16:9)</PresentationFormat>
  <Paragraphs>85</Paragraphs>
  <Slides>6</Slides>
  <Notes>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CWA Local 2204</dc:creator>
  <cp:lastModifiedBy>CWA Local 2204</cp:lastModifiedBy>
  <cp:revision>2</cp:revision>
  <dcterms:modified xsi:type="dcterms:W3CDTF">2023-10-19T15:40:27Z</dcterms:modified>
</cp:coreProperties>
</file>